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390" r:id="rId38"/>
    <p:sldId id="394" r:id="rId39"/>
    <p:sldId id="391" r:id="rId40"/>
    <p:sldId id="392" r:id="rId41"/>
    <p:sldId id="393" r:id="rId42"/>
    <p:sldId id="31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15" r:id="rId52"/>
    <p:sldId id="372" r:id="rId53"/>
    <p:sldId id="376" r:id="rId54"/>
    <p:sldId id="375" r:id="rId55"/>
    <p:sldId id="379" r:id="rId56"/>
    <p:sldId id="380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390"/>
            <p14:sldId id="394"/>
            <p14:sldId id="391"/>
            <p14:sldId id="392"/>
            <p14:sldId id="393"/>
          </p14:sldIdLst>
        </p14:section>
        <p14:section name="Cseppképzés és Adhézió" id="{9264A050-7501-44C6-B339-B2F45C8018BE}">
          <p14:sldIdLst>
            <p14:sldId id="31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adjuváns példák" id="{6F23ED25-C0F5-48E7-A693-74F6B9140F28}">
          <p14:sldIdLst>
            <p14:sldId id="315"/>
            <p14:sldId id="372"/>
            <p14:sldId id="376"/>
            <p14:sldId id="375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77358" autoAdjust="0"/>
  </p:normalViewPr>
  <p:slideViewPr>
    <p:cSldViewPr snapToGrid="0">
      <p:cViewPr varScale="1">
        <p:scale>
          <a:sx n="66" d="100"/>
          <a:sy n="66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75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94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 (sok komponensű keverékek általában)</a:t>
            </a:r>
          </a:p>
          <a:p>
            <a:r>
              <a:rPr lang="hu-HU"/>
              <a:t>Polimerek</a:t>
            </a:r>
          </a:p>
          <a:p>
            <a:r>
              <a:rPr lang="hu-HU"/>
              <a:t>Tenzid és polimer keverékei</a:t>
            </a:r>
          </a:p>
          <a:p>
            <a:r>
              <a:rPr lang="hu-HU"/>
              <a:t>Olajok (nönényi és ásványi eredetű, formulázott apoláros folyadékok)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1) </a:t>
            </a:r>
            <a:r>
              <a:rPr lang="en-GB"/>
              <a:t>b</a:t>
            </a:r>
            <a:r>
              <a:rPr lang="hu-HU"/>
              <a:t>uilt-in: a hatóanyagot tartalmazó formuláció tartalmazza</a:t>
            </a:r>
            <a:r>
              <a:rPr lang="en-GB"/>
              <a:t> </a:t>
            </a:r>
            <a:r>
              <a:rPr lang="hu-HU"/>
              <a:t>az adjuvánst</a:t>
            </a:r>
          </a:p>
          <a:p>
            <a:r>
              <a:rPr lang="hu-HU"/>
              <a:t>2) tank-mix 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1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File%3AMarangoni_effect_experimental_demonstration.ogv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CMC felett micellák képződnek, amelyek alacsony koncentráció esetén alapvetően gömbalakúak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aggregációs szám alacsony koncentráció esetén 50-100 monomert jelent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micellaképződés dinamikus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körülményektől függően (hőmérséklet, só koncentráció, tenzid szerkezeti felépítése) más alakú micellák is létejönnek a tenzidkoncetráció függvényében</a:t>
            </a:r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gömb alakú micellák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tenzidek esetén a micella  sugara közel egyenlő a monomer alkil-láncának hosszúságával (small head groups jelentéktelen)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nem-ionos etoxilátumok esetében a micella sugarat meghatározza az alkillánc hossza és az etoxilálási fok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az aggregációs szám általában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micellák esetében az ellen-ionok a micella felszinéhez kötődnek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micella belseje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r</a:t>
            </a:r>
            <a:r>
              <a:rPr lang="hu-HU" sz="2800"/>
              <a:t>úd alakú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fényszórási eredmények megmagyarázásához nem volt elégséges a gömb micella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fényszórás mértéke, jellege függ a szögtől: aszimmetrikus alakzattal lehetett magyarázatot adni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l</a:t>
            </a:r>
            <a:r>
              <a:rPr lang="hu-HU" sz="2800"/>
              <a:t>emezes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moleula szerkezetétől függően kailakulhatnak lemezes (lamellar) szerkezetek: bilayer-ek, sheets-ek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röntgenezéssel megmérték a lamelláris szerkezetek dimenzióit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FICK első törvénye alapján</a:t>
            </a:r>
            <a:endParaRPr lang="en-GB" sz="280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Γ</a:t>
            </a:r>
            <a:r>
              <a:rPr lang="en-GB"/>
              <a:t>:</a:t>
            </a:r>
            <a:r>
              <a:rPr lang="hu-HU"/>
              <a:t> felületi többlet</a:t>
            </a:r>
            <a:r>
              <a:rPr lang="en-GB"/>
              <a:t>,</a:t>
            </a:r>
            <a:r>
              <a:rPr lang="hu-HU"/>
              <a:t> felületegységre eső tenzid mennyiség mólban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hu-HU"/>
              <a:t>: felületi boritottság mértéke (százalékos mutató)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NA</a:t>
            </a:r>
            <a:r>
              <a:rPr lang="en-GB"/>
              <a:t>:</a:t>
            </a:r>
            <a:r>
              <a:rPr lang="hu-HU"/>
              <a:t> Avogadro szám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D</a:t>
            </a:r>
            <a:r>
              <a:rPr lang="en-GB"/>
              <a:t>:</a:t>
            </a:r>
            <a:r>
              <a:rPr lang="hu-HU"/>
              <a:t> diffuziós koefficiens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C</a:t>
            </a:r>
            <a:r>
              <a:rPr lang="en-GB"/>
              <a:t>:</a:t>
            </a:r>
            <a:r>
              <a:rPr lang="hu-HU"/>
              <a:t> tenzid koncentráció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t</a:t>
            </a:r>
            <a:r>
              <a:rPr lang="en-GB"/>
              <a:t>:</a:t>
            </a:r>
            <a:r>
              <a:rPr lang="hu-HU"/>
              <a:t> idő, 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δ</a:t>
            </a:r>
            <a:r>
              <a:rPr lang="en-GB"/>
              <a:t>:</a:t>
            </a:r>
            <a:r>
              <a:rPr lang="hu-HU"/>
              <a:t> diffuziós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csep</a:t>
            </a:r>
            <a:r>
              <a:rPr lang="en-GB" sz="2800"/>
              <a:t>p</a:t>
            </a:r>
            <a:r>
              <a:rPr lang="hu-HU" sz="2800"/>
              <a:t>ek kialakulása a permetlé szorófejeken keresztüli áthaladása pillanatszerű: millisze</a:t>
            </a:r>
            <a:r>
              <a:rPr lang="en-GB" sz="2800"/>
              <a:t>k</a:t>
            </a:r>
            <a:r>
              <a:rPr lang="hu-HU" sz="2800"/>
              <a:t>undum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kezelt felülethez történő csepp-adhéziót, a felület nedvesedését  a dinamikus kontakt szög írja le, azaz végsősoron a felülethez történő adszorbeálódás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CMC</a:t>
            </a:r>
            <a:r>
              <a:rPr lang="hu-HU" sz="2800"/>
              <a:t> koncentráció felett a rendelkezésre álló monomer mennyiségét megszabja a micella képződés relaxációs ideje és annak felbomlási, megszünési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2 relaxációs  folyamat különböztethető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rövid: 10</a:t>
            </a:r>
            <a:r>
              <a:rPr lang="hu-HU" sz="2800" baseline="30000"/>
              <a:t>-8</a:t>
            </a:r>
            <a:r>
              <a:rPr lang="hu-HU" sz="2800"/>
              <a:t> – 10</a:t>
            </a:r>
            <a:r>
              <a:rPr lang="hu-HU" sz="2800" baseline="30000"/>
              <a:t>-3</a:t>
            </a:r>
            <a:r>
              <a:rPr lang="hu-HU" sz="2800"/>
              <a:t>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hosszú: 10</a:t>
            </a:r>
            <a:r>
              <a:rPr lang="hu-HU" sz="2800" baseline="30000"/>
              <a:t>-3 </a:t>
            </a:r>
            <a:r>
              <a:rPr lang="hu-HU" sz="280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gyakorlatban megfigyelték, hogy a dinamikus felületi feszültség gyakran kisebb magasabb etoxilálási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Nagyobb EO &gt;&gt; nagyobb </a:t>
            </a:r>
            <a:r>
              <a:rPr lang="en-GB" sz="2800"/>
              <a:t>CMC</a:t>
            </a: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nomália magyarázata:  kisebb micellákat képeznek: aggregációs szám, asszociációs fok kisebb</a:t>
            </a:r>
            <a:r>
              <a:rPr lang="en-GB" sz="2800"/>
              <a:t>,</a:t>
            </a:r>
            <a:r>
              <a:rPr lang="hu-HU" sz="2800"/>
              <a:t> mint rövidebb EO lán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e</a:t>
            </a:r>
            <a:r>
              <a:rPr lang="hu-HU" sz="280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í</a:t>
            </a:r>
            <a:r>
              <a:rPr lang="hu-HU" sz="2800"/>
              <a:t>gy magyarázható, hogy miér</a:t>
            </a:r>
            <a:r>
              <a:rPr lang="en-GB" sz="2800"/>
              <a:t>t</a:t>
            </a:r>
            <a:r>
              <a:rPr lang="hu-HU" sz="2800"/>
              <a:t> lehet alacsonyabb a dinamikus felületi feszültség hosszabb EO lánc esetén (ugyanazon</a:t>
            </a:r>
            <a:r>
              <a:rPr lang="en-GB" sz="2800"/>
              <a:t> </a:t>
            </a:r>
            <a:r>
              <a:rPr lang="hu-HU" sz="280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ugyanazon ionos csoportot tartalmazók esetében a micella élettartama csökken a hidrofób alkilánc hosszának csökkentésekor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az alkil-lánc elágazása fontos szerephez jut a micella élettartamának alakulásában</a:t>
            </a:r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nem csak a micella élettartama fontos, hanem a mérete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nagyobb micella méret jobb szolubilizáló képességet jelent</a:t>
            </a:r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deposit (lerakódás) kialakulásában, az esőállóságban (tartósság) és a hatóanyag szolubilizációjában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szolubilizácó a hatóanyag molekuláinak akt</a:t>
            </a:r>
            <a:r>
              <a:rPr lang="en-GB" sz="2800"/>
              <a:t>í</a:t>
            </a:r>
            <a:r>
              <a:rPr lang="hu-HU" sz="280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ez a transzport a sisztemikus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kritikus csomag paraméter (crtical packing paraméter) használata  az aggregált szerkezet alakjának becsléséhez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gömb alakú micellát alkossa n darab monomer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térfogata: </a:t>
            </a:r>
            <a:r>
              <a:rPr lang="hu-HU" sz="2800"/>
              <a:t>4/3 π r</a:t>
            </a:r>
            <a:r>
              <a:rPr lang="hu-HU" sz="2800" baseline="30000"/>
              <a:t>3</a:t>
            </a:r>
            <a:r>
              <a:rPr lang="hu-HU" sz="2800"/>
              <a:t>= n v </a:t>
            </a:r>
            <a:r>
              <a:rPr lang="fr-FR" sz="2800"/>
              <a:t>ahol v egy molekula térfogata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felszíne: </a:t>
            </a:r>
            <a:r>
              <a:rPr lang="hu-HU" sz="2800"/>
              <a:t>4πr</a:t>
            </a:r>
            <a:r>
              <a:rPr lang="hu-HU" sz="2800" baseline="30000"/>
              <a:t>2</a:t>
            </a:r>
            <a:r>
              <a:rPr lang="hu-HU" sz="2800"/>
              <a:t>= n a</a:t>
            </a:r>
            <a:r>
              <a:rPr lang="hu-HU" sz="2800" baseline="-25000"/>
              <a:t>0</a:t>
            </a:r>
            <a:r>
              <a:rPr lang="hu-HU" sz="2800"/>
              <a:t> ahol a</a:t>
            </a:r>
            <a:r>
              <a:rPr lang="hu-HU" sz="2800" baseline="-25000"/>
              <a:t>0 </a:t>
            </a:r>
            <a:r>
              <a:rPr lang="fr-FR" sz="2800"/>
              <a:t>a hidrofiil fej keresztmetszete</a:t>
            </a:r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határfelületek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l"/>
            <a:r>
              <a:rPr lang="en-US" sz="2800">
                <a:solidFill>
                  <a:srgbClr val="FFFFFF"/>
                </a:solidFill>
              </a:rPr>
              <a:t>a szórófejes cseppképzés esetén 2 határfelület játszik fő szerepet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permetlé-levegő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cseppecske-levél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algn="l"/>
            <a:r>
              <a:rPr lang="en-US" sz="2800">
                <a:solidFill>
                  <a:srgbClr val="FFFFFF"/>
                </a:solidFill>
              </a:rPr>
              <a:t>2 felületi feszültség: oldat-levegő felületi feszültség és szilárd-folyadék határfelületi feszültség  &gt;&gt;  kontakt szög mérés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mindként feszültséget dinamikus feltéttelek mellett kell vizsgálni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 tenzid tÍpusú adjuvánsok mindkettőt befolyásolják</a:t>
            </a:r>
          </a:p>
        </p:txBody>
      </p:sp>
    </p:spTree>
    <p:extLst>
      <p:ext uri="{BB962C8B-B14F-4D97-AF65-F5344CB8AC3E}">
        <p14:creationId xmlns:p14="http://schemas.microsoft.com/office/powerpoint/2010/main" val="407269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kölcsönhatások sematikus bemutatása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D7A0112-6AD0-461C-B97B-19492882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cseppképzési idő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szórófej nyílásán keresztül haladó permetlére erő hat: hidrosztatikus nyomás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 cseppképzés ideje nagy (&gt; 1 perc), a csepp térfogata függ a felületi feszültségtől, a permetlé viszkozitásától és a nyilás dimenzióitól, de gyakorlatilag független az időtől  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ez az alapja a kapillárisos felületi feszültség mérésnek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az időtartam rövid (&lt;1 perc), a csepp térfogat összetett módon függ a képződési időtől</a:t>
            </a:r>
          </a:p>
        </p:txBody>
      </p:sp>
    </p:spTree>
    <p:extLst>
      <p:ext uri="{BB962C8B-B14F-4D97-AF65-F5344CB8AC3E}">
        <p14:creationId xmlns:p14="http://schemas.microsoft.com/office/powerpoint/2010/main" val="418564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rövid idejű cseppképzés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amikor nagyon gyorsan halad át a folyadék a szórófej nyílásán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folyadék-áram (JET) felbomlik cseppekre a felületi erők hatására, amikor kilép a szorófejből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 felületi energiája kisebb, mint a kevésbé szimmetrikus alakzaté (például henger)</a:t>
            </a:r>
          </a:p>
        </p:txBody>
      </p:sp>
    </p:spTree>
    <p:extLst>
      <p:ext uri="{BB962C8B-B14F-4D97-AF65-F5344CB8AC3E}">
        <p14:creationId xmlns:p14="http://schemas.microsoft.com/office/powerpoint/2010/main" val="40081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csepphalmaz polidiszperz: cseppspektrum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mikor a henger hossza (L) meghaladja a kerületét (2</a:t>
            </a:r>
            <a:r>
              <a:rPr lang="el-GR" sz="2800">
                <a:solidFill>
                  <a:srgbClr val="FFFFFF"/>
                </a:solidFill>
              </a:rPr>
              <a:t>π</a:t>
            </a:r>
            <a:r>
              <a:rPr lang="hu-HU" sz="2800">
                <a:solidFill>
                  <a:srgbClr val="FFFFFF"/>
                </a:solidFill>
              </a:rPr>
              <a:t>r),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akkor felbomlik cseppekre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agyon hosszú henger (9/2)*</a:t>
            </a:r>
            <a:r>
              <a:rPr lang="el-GR" sz="2800">
                <a:solidFill>
                  <a:srgbClr val="FFFFFF"/>
                </a:solidFill>
              </a:rPr>
              <a:t>π </a:t>
            </a:r>
            <a:r>
              <a:rPr lang="hu-HU" sz="2800"/>
              <a:t>r</a:t>
            </a:r>
            <a:r>
              <a:rPr lang="hu-HU" sz="2800" baseline="30000"/>
              <a:t>3</a:t>
            </a:r>
            <a:r>
              <a:rPr lang="hu-HU" sz="2800">
                <a:solidFill>
                  <a:srgbClr val="FFFFFF"/>
                </a:solidFill>
              </a:rPr>
              <a:t> térfogatú cseppekre osztódik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hu-HU" sz="2800">
                <a:solidFill>
                  <a:srgbClr val="FFFFFF"/>
                </a:solidFill>
              </a:rPr>
              <a:t>ét nem egyenlő méretű gömb összefelülete kisebb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két egyenlő méretű azonos össztérfogat esetén: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ezért polidiszperz csepphalmaz kialakulása a valószínű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tenzidek és polimerek hatása a</a:t>
            </a:r>
            <a:r>
              <a:rPr lang="en-GB" sz="4400" spc="-150"/>
              <a:t> </a:t>
            </a:r>
            <a:r>
              <a:rPr lang="hu-HU" sz="4400" spc="-150"/>
              <a:t>cseppspektrumra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cseppspektrum szabályozása fontos: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adhézió biztosításáért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retencióért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az elsodródás megelőzéséért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tenzidekkel és polimerekkel szabályozhatjuk a cseppspektrumot</a:t>
            </a:r>
          </a:p>
        </p:txBody>
      </p:sp>
    </p:spTree>
    <p:extLst>
      <p:ext uri="{BB962C8B-B14F-4D97-AF65-F5344CB8AC3E}">
        <p14:creationId xmlns:p14="http://schemas.microsoft.com/office/powerpoint/2010/main" val="224769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tenziddel a csep</a:t>
            </a:r>
            <a:r>
              <a:rPr lang="en-GB" sz="4400"/>
              <a:t>p</a:t>
            </a:r>
            <a:r>
              <a:rPr lang="hu-HU" sz="4400"/>
              <a:t>méretért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tenzid csökkenti a felületi feszültséget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ez kisebb cseppek kialakulását lehetővé teszi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cseppátmerő egyenesen arányos a folyadék felületi feszültségével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cseppképzés nagyon gyors: ezért dinamikus effektusokat kell figyelembe venni (tenzid molekulák adszorpciójának és diffuziójának sebessége)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4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micellák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em egyszerűen csak a molekulaméret (monomer) (diffuziós koefficiens) hanem a micellák élettartama az oldatban is jelentős szerep</a:t>
            </a:r>
            <a:r>
              <a:rPr lang="en-GB" sz="2800">
                <a:solidFill>
                  <a:srgbClr val="FFFFFF"/>
                </a:solidFill>
              </a:rPr>
              <a:t>p</a:t>
            </a:r>
            <a:r>
              <a:rPr lang="hu-HU" sz="2800">
                <a:solidFill>
                  <a:srgbClr val="FFFFFF"/>
                </a:solidFill>
              </a:rPr>
              <a:t>el bír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r</a:t>
            </a:r>
            <a:r>
              <a:rPr lang="hu-HU" sz="2800">
                <a:solidFill>
                  <a:srgbClr val="FFFFFF"/>
                </a:solidFill>
              </a:rPr>
              <a:t>övidebb élettartam a monomerek gyorsabb rendelkezésre állását jelenti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ez pedig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28786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micella hatás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</a:t>
            </a:r>
            <a:r>
              <a:rPr lang="hu-HU" sz="2800">
                <a:solidFill>
                  <a:srgbClr val="FFFFFF"/>
                </a:solidFill>
              </a:rPr>
              <a:t>agasabb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 (nagyobb HLB-jű) tenzid hatásosabb lehet a felületi </a:t>
            </a: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eszültség csökkentésében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az alacsonyabb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h</a:t>
            </a:r>
            <a:r>
              <a:rPr lang="hu-HU" sz="2800">
                <a:solidFill>
                  <a:srgbClr val="FFFFFF"/>
                </a:solidFill>
              </a:rPr>
              <a:t>a a tenzid réteg képződésének (adszorpciójának) ideje hosszabb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 folyadék cseppekre történő felbomlásának ideje, akkor a külön hozzáadott tenzid kis hatással b</a:t>
            </a:r>
            <a:r>
              <a:rPr lang="en-GB" sz="2800">
                <a:solidFill>
                  <a:srgbClr val="FFFFFF"/>
                </a:solidFill>
              </a:rPr>
              <a:t>í</a:t>
            </a:r>
            <a:r>
              <a:rPr lang="hu-HU" sz="2800">
                <a:solidFill>
                  <a:srgbClr val="FFFFFF"/>
                </a:solidFill>
              </a:rPr>
              <a:t>r a cseppspektrumra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 tenzid molekula gyorsabb adszorpciója nagyobb hatá</a:t>
            </a:r>
            <a:r>
              <a:rPr lang="en-GB" sz="2800">
                <a:solidFill>
                  <a:srgbClr val="FFFFFF"/>
                </a:solidFill>
              </a:rPr>
              <a:t>s</a:t>
            </a:r>
            <a:r>
              <a:rPr lang="hu-HU" sz="2800">
                <a:solidFill>
                  <a:srgbClr val="FFFFFF"/>
                </a:solidFill>
              </a:rPr>
              <a:t>sal befolyásolja spektrumot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inomabb cseppspektrumhoz megfelelően alacsony dinamikus felületi feszültség kell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 spc="-150"/>
              <a:t>d</a:t>
            </a:r>
            <a:r>
              <a:rPr lang="hu-HU" sz="4400" spc="-150"/>
              <a:t>inamikus felületi feszültség, gyors jet képződése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meghatározható maximum buboréknyomás módszerrel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gyors jet (sugár) esetén a szituáció nagyon komplex, összetett lehet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tenzid molekulák gyors adszorpciója nélkülözhetetlen különösen a fúvókából (szorófejből) kilépő gyors folyadéksugarak esetén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molekuláknak gyorsan szét kell oszlaniuk, terülniük a sugár még burkolatlan részein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ez a Marangoni-effektus egy formája</a:t>
            </a:r>
          </a:p>
        </p:txBody>
      </p:sp>
    </p:spTree>
    <p:extLst>
      <p:ext uri="{BB962C8B-B14F-4D97-AF65-F5344CB8AC3E}">
        <p14:creationId xmlns:p14="http://schemas.microsoft.com/office/powerpoint/2010/main" val="3314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Marangoni</a:t>
            </a:r>
            <a:r>
              <a:rPr lang="en-GB" sz="4400" spc="-150"/>
              <a:t>-</a:t>
            </a:r>
            <a:r>
              <a:rPr lang="hu-HU" sz="4400" spc="-150"/>
              <a:t>hatás: </a:t>
            </a:r>
            <a:br>
              <a:rPr lang="en-GB" sz="4400" spc="-150"/>
            </a:br>
            <a:r>
              <a:rPr lang="hu-HU" sz="4400" spc="-150"/>
              <a:t>felületi feszültség változása áramlást, mozgást idéz elő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https://commons.wikimedia.org/w/index.php?title=File%3AMarangoni_effect_experimental_demonstration.ogv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31949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 molekulák szétterülése egy gyors</a:t>
            </a:r>
            <a:r>
              <a:rPr lang="en-GB" sz="4400"/>
              <a:t> </a:t>
            </a:r>
            <a:r>
              <a:rPr lang="hu-HU" sz="4400"/>
              <a:t>folyadéksug</a:t>
            </a:r>
            <a:r>
              <a:rPr lang="en-GB" sz="4400"/>
              <a:t>á</a:t>
            </a:r>
            <a:r>
              <a:rPr lang="hu-HU" sz="4400"/>
              <a:t>ro</a:t>
            </a:r>
            <a:r>
              <a:rPr lang="en-GB" sz="4400"/>
              <a:t>n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8D29B33-5566-4107-B173-81CD24D6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polimerek hatása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magas molekulatömegű polimerek elsodr</a:t>
            </a:r>
            <a:r>
              <a:rPr lang="en-GB" sz="2800">
                <a:solidFill>
                  <a:srgbClr val="FFFFFF"/>
                </a:solidFill>
              </a:rPr>
              <a:t>ó</a:t>
            </a:r>
            <a:r>
              <a:rPr lang="hu-HU" sz="2800">
                <a:solidFill>
                  <a:srgbClr val="FFFFFF"/>
                </a:solidFill>
              </a:rPr>
              <a:t>dást gátló hatással rendelkeznek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vízoldható magas molekulatömegű polimerek nagyobb cseppek képződésének kedveznek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ok: viszkozitás gyors növekedése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amint a polimer koncentráció  elegendően nagy ahhoz,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lang="hu-HU" sz="2800">
                <a:solidFill>
                  <a:srgbClr val="FFFFFF"/>
                </a:solidFill>
              </a:rPr>
              <a:t>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42657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LeafCrossSection(Water)">
            <a:extLst>
              <a:ext uri="{FF2B5EF4-FFF2-40B4-BE49-F238E27FC236}">
                <a16:creationId xmlns:a16="http://schemas.microsoft.com/office/drawing/2014/main" id="{96710B8A-A7D7-4498-A575-2990F764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440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B2122BF7-AA70-4E2E-A51F-B6362941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  <a:ea typeface="MS PGothic" panose="020B0600070205080204" pitchFamily="34" charset="-128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807F8C3-B6C0-43B4-9A4D-606C02E1A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AEE4006-E013-444D-803B-B245FFB1D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4" name="Picture 4" descr="LeafCrossSection(Super) (2)">
            <a:extLst>
              <a:ext uri="{FF2B5EF4-FFF2-40B4-BE49-F238E27FC236}">
                <a16:creationId xmlns:a16="http://schemas.microsoft.com/office/drawing/2014/main" id="{5C492A00-FDD5-4C30-9031-F84C9534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>
            <a:extLst>
              <a:ext uri="{FF2B5EF4-FFF2-40B4-BE49-F238E27FC236}">
                <a16:creationId xmlns:a16="http://schemas.microsoft.com/office/drawing/2014/main" id="{1ED61E13-82DE-4437-9333-10CC88024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624034F-FEDA-4A2A-839C-D2014D869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7060DB0-35DB-41A6-8D3B-8C4A039FF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6" name="Picture 4" descr="LeafCrossSection(Sticker) (2)">
            <a:extLst>
              <a:ext uri="{FF2B5EF4-FFF2-40B4-BE49-F238E27FC236}">
                <a16:creationId xmlns:a16="http://schemas.microsoft.com/office/drawing/2014/main" id="{0EFEE060-899E-4A16-96C3-9AA52C48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525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5">
            <a:extLst>
              <a:ext uri="{FF2B5EF4-FFF2-40B4-BE49-F238E27FC236}">
                <a16:creationId xmlns:a16="http://schemas.microsoft.com/office/drawing/2014/main" id="{AEA0A563-E856-413D-86DF-FBD4298D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13E3AB8B-6DF4-4B94-BB7F-816619A33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0"/>
            <a:ext cx="815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65539" name="Picture 3" descr="LeafCrossSection(Ordinary)NIS">
            <a:extLst>
              <a:ext uri="{FF2B5EF4-FFF2-40B4-BE49-F238E27FC236}">
                <a16:creationId xmlns:a16="http://schemas.microsoft.com/office/drawing/2014/main" id="{CDD4293C-B69E-4CA7-8E73-6934CD2F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5249C9AC-1FE3-4764-B065-72D6ED67E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</p:spTree>
  </p:cSld>
  <p:clrMapOvr>
    <a:masterClrMapping/>
  </p:clrMapOvr>
  <p:transition spd="slow" advTm="10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C86CF20-F752-4C10-B653-44614E17C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9CD20C2-3D09-46D0-BDA5-525A54AD4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4" name="Picture 4" descr="LeafCrossSection(CropOil) (2)">
            <a:extLst>
              <a:ext uri="{FF2B5EF4-FFF2-40B4-BE49-F238E27FC236}">
                <a16:creationId xmlns:a16="http://schemas.microsoft.com/office/drawing/2014/main" id="{B6D25A77-8C8B-4985-ACEF-30978B3B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 Box 5">
            <a:extLst>
              <a:ext uri="{FF2B5EF4-FFF2-40B4-BE49-F238E27FC236}">
                <a16:creationId xmlns:a16="http://schemas.microsoft.com/office/drawing/2014/main" id="{31837307-D752-46EF-9D2E-C749109A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430964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Copyright Precision Laboratories, Inc. 2005</a:t>
            </a:r>
          </a:p>
        </p:txBody>
      </p:sp>
      <p:grpSp>
        <p:nvGrpSpPr>
          <p:cNvPr id="66566" name="Group 6">
            <a:extLst>
              <a:ext uri="{FF2B5EF4-FFF2-40B4-BE49-F238E27FC236}">
                <a16:creationId xmlns:a16="http://schemas.microsoft.com/office/drawing/2014/main" id="{ADF1F479-7B2D-44F9-A6B9-D1638ED9E278}"/>
              </a:ext>
            </a:extLst>
          </p:cNvPr>
          <p:cNvGrpSpPr>
            <a:grpSpLocks/>
          </p:cNvGrpSpPr>
          <p:nvPr/>
        </p:nvGrpSpPr>
        <p:grpSpPr bwMode="auto">
          <a:xfrm>
            <a:off x="9328150" y="5829300"/>
            <a:ext cx="1187450" cy="878840"/>
            <a:chOff x="7956" y="13559"/>
            <a:chExt cx="1870" cy="1384"/>
          </a:xfrm>
        </p:grpSpPr>
        <p:pic>
          <p:nvPicPr>
            <p:cNvPr id="66567" name="Picture 7" descr="logo">
              <a:extLst>
                <a:ext uri="{FF2B5EF4-FFF2-40B4-BE49-F238E27FC236}">
                  <a16:creationId xmlns:a16="http://schemas.microsoft.com/office/drawing/2014/main" id="{6F72F862-B088-456C-8FFB-88FBB6921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" y="13559"/>
              <a:ext cx="1870" cy="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6E3BE1AC-E61E-4209-83C7-4F3403643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4" y="14594"/>
              <a:ext cx="171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anose="020B0604020202020204" pitchFamily="34" charset="0"/>
                </a:rPr>
                <a:t>413 Main Street</a:t>
              </a:r>
              <a:br>
                <a:rPr lang="en-US" altLang="en-US" sz="900">
                  <a:latin typeface="Arial" panose="020B0604020202020204" pitchFamily="34" charset="0"/>
                </a:rPr>
              </a:br>
              <a:r>
                <a:rPr lang="en-US" altLang="en-US" sz="900">
                  <a:latin typeface="Arial" panose="020B0604020202020204" pitchFamily="34" charset="0"/>
                </a:rPr>
                <a:t>Severn, NC 27877</a:t>
              </a: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10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72EE23-F5ED-47EA-BB21-E41091DA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Kategoriák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8FE13A-A913-4D2E-A7C6-1A52A08A0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  <a:buSzPct val="70000"/>
              <a:defRPr/>
            </a:pPr>
            <a:r>
              <a:rPr lang="en-US" altLang="en-US" sz="3200" dirty="0">
                <a:ea typeface="ヒラギノ角ゴ ProN W3"/>
                <a:cs typeface="ヒラギノ角ゴ ProN W3"/>
                <a:sym typeface="Gill Sans"/>
              </a:rPr>
              <a:t>Adjuvant Categories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Utility Modifiers 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Spray Modifiers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ea typeface="ヒラギノ角ゴ ProN W3"/>
                <a:cs typeface="ヒラギノ角ゴ ProN W3"/>
                <a:sym typeface="Gill Sans"/>
              </a:rPr>
              <a:t>Activators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7D30A51-66D9-4FF3-989D-6EF3C47FBC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kategoriák</a:t>
            </a:r>
            <a:endParaRPr lang="hu-HU" dirty="0"/>
          </a:p>
          <a:p>
            <a:pPr lvl="1"/>
            <a:r>
              <a:rPr lang="hu-HU" dirty="0"/>
              <a:t>Használhatóság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/>
              <a:t>Permet </a:t>
            </a:r>
            <a:r>
              <a:rPr lang="hu-HU" dirty="0" err="1"/>
              <a:t>modositók</a:t>
            </a:r>
            <a:endParaRPr lang="hu-HU" dirty="0"/>
          </a:p>
          <a:p>
            <a:pPr lvl="1"/>
            <a:r>
              <a:rPr lang="hu-HU" dirty="0" err="1"/>
              <a:t>Aktivátorok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1353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309FE-B3D0-4F2C-8B0B-4A6370F2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Utilility</a:t>
            </a:r>
            <a:r>
              <a:rPr lang="hu-HU" dirty="0"/>
              <a:t> </a:t>
            </a:r>
            <a:r>
              <a:rPr lang="hu-HU" dirty="0" err="1"/>
              <a:t>adjuvánsok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71A51A-79A8-4552-9030-B92F8C3F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 sz="3500" dirty="0"/>
              <a:t>Víz-kondicionálók</a:t>
            </a:r>
            <a:endParaRPr lang="en-US" altLang="en-US" sz="3500" dirty="0"/>
          </a:p>
          <a:p>
            <a:pPr lvl="1"/>
            <a:r>
              <a:rPr lang="en-US" altLang="en-US" sz="3000" dirty="0"/>
              <a:t>AMS </a:t>
            </a:r>
            <a:r>
              <a:rPr lang="en-US" altLang="en-US" sz="2800" dirty="0"/>
              <a:t>(water conditioner &amp; activator) </a:t>
            </a:r>
            <a:endParaRPr lang="en-US" altLang="en-US" sz="3000" dirty="0"/>
          </a:p>
          <a:p>
            <a:pPr lvl="1"/>
            <a:r>
              <a:rPr lang="en-US" altLang="en-US" sz="3000" dirty="0"/>
              <a:t>Acidifiers &amp; Buffers</a:t>
            </a:r>
            <a:endParaRPr lang="hu-HU" altLang="en-US" sz="3000" dirty="0"/>
          </a:p>
          <a:p>
            <a:pPr lvl="1"/>
            <a:r>
              <a:rPr lang="hu-HU" altLang="en-US" sz="3000" dirty="0" err="1"/>
              <a:t>vizlágyitók</a:t>
            </a:r>
            <a:endParaRPr lang="en-US" altLang="en-US" sz="3000" dirty="0"/>
          </a:p>
          <a:p>
            <a:pPr lvl="1"/>
            <a:endParaRPr lang="en-US" altLang="en-US" sz="3000" dirty="0"/>
          </a:p>
          <a:p>
            <a:r>
              <a:rPr lang="hu-HU" altLang="en-US" sz="3500" dirty="0"/>
              <a:t>Kompatibilitás fokozók</a:t>
            </a:r>
            <a:endParaRPr lang="en-US" altLang="en-US" sz="3500" dirty="0"/>
          </a:p>
          <a:p>
            <a:endParaRPr lang="en-US" altLang="en-US" sz="3500" dirty="0"/>
          </a:p>
          <a:p>
            <a:r>
              <a:rPr lang="hu-HU" altLang="en-US" sz="3500" dirty="0"/>
              <a:t>Habzásgátlók, habtörők</a:t>
            </a:r>
            <a:endParaRPr lang="en-US" altLang="en-US" sz="35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579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4548F-5B1A-479E-A981-F2DD214B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Kompatibilitás fokozó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A2D4FF-5C69-4279-9604-48FF1E71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hu-HU" altLang="en-US" sz="3200" dirty="0"/>
              <a:t>Javítja illetve biztosítja a fizikai kompatibilitást</a:t>
            </a:r>
            <a:endParaRPr lang="en-US" altLang="en-US" sz="3200" dirty="0"/>
          </a:p>
          <a:p>
            <a:pPr lvl="2"/>
            <a:r>
              <a:rPr lang="hu-HU" altLang="en-US" sz="2800" dirty="0"/>
              <a:t>Növényvédőszerek között</a:t>
            </a:r>
            <a:endParaRPr lang="en-US" altLang="en-US" sz="2800" dirty="0"/>
          </a:p>
          <a:p>
            <a:pPr lvl="2"/>
            <a:r>
              <a:rPr lang="hu-HU" altLang="en-US" sz="2800" dirty="0"/>
              <a:t>Növényvédőszerek és műtrágya-készítmények</a:t>
            </a:r>
            <a:r>
              <a:rPr lang="en-US" altLang="en-US" sz="2800" dirty="0"/>
              <a:t>(UAN &amp; ATS</a:t>
            </a:r>
            <a:r>
              <a:rPr lang="hu-HU" altLang="en-US" sz="2800" dirty="0"/>
              <a:t> </a:t>
            </a:r>
            <a:r>
              <a:rPr lang="hu-HU" altLang="en-US" sz="2800" dirty="0" err="1"/>
              <a:t>stb</a:t>
            </a:r>
            <a:r>
              <a:rPr lang="en-US" altLang="en-US" sz="2800" dirty="0"/>
              <a:t>)</a:t>
            </a:r>
            <a:r>
              <a:rPr lang="hu-HU" altLang="en-US" sz="2800" dirty="0"/>
              <a:t> között</a:t>
            </a:r>
            <a:endParaRPr lang="en-US" altLang="en-US" sz="2800" dirty="0"/>
          </a:p>
          <a:p>
            <a:pPr lvl="1">
              <a:buNone/>
            </a:pPr>
            <a:r>
              <a:rPr lang="en-US" altLang="en-US" sz="3200" dirty="0"/>
              <a:t>	</a:t>
            </a:r>
            <a:r>
              <a:rPr lang="en-US" altLang="en-US" sz="1100" dirty="0"/>
              <a:t>		</a:t>
            </a:r>
            <a:endParaRPr lang="en-US" altLang="en-US" sz="900" dirty="0"/>
          </a:p>
          <a:p>
            <a:pPr lvl="1">
              <a:buNone/>
            </a:pPr>
            <a:r>
              <a:rPr lang="hu-HU" altLang="en-US" sz="3200" dirty="0"/>
              <a:t>Javítja/javíthatja a stabilitást</a:t>
            </a:r>
            <a:endParaRPr lang="en-US" altLang="en-US" sz="3200" dirty="0"/>
          </a:p>
          <a:p>
            <a:pPr lvl="2"/>
            <a:r>
              <a:rPr lang="en-US" altLang="en-US" sz="2800" dirty="0"/>
              <a:t>Use-rate &amp; time</a:t>
            </a:r>
          </a:p>
          <a:p>
            <a:pPr lvl="1">
              <a:buNone/>
            </a:pPr>
            <a:endParaRPr lang="en-US" altLang="en-US" sz="3200" dirty="0"/>
          </a:p>
          <a:p>
            <a:pPr lvl="1">
              <a:buNone/>
            </a:pPr>
            <a:r>
              <a:rPr lang="hu-HU" altLang="en-US" sz="3200" dirty="0"/>
              <a:t>Elősegíti a tisztitást</a:t>
            </a:r>
            <a:r>
              <a:rPr lang="en-US" altLang="en-US" sz="3200" dirty="0"/>
              <a:t>&amp; </a:t>
            </a:r>
            <a:r>
              <a:rPr lang="hu-HU" altLang="en-US" sz="3200" dirty="0"/>
              <a:t>csökkenti a</a:t>
            </a:r>
            <a:r>
              <a:rPr lang="en-US" altLang="en-US" sz="3200" dirty="0"/>
              <a:t> </a:t>
            </a:r>
            <a:r>
              <a:rPr lang="hu-HU" altLang="en-US" sz="3200" dirty="0"/>
              <a:t>keresztszennyezést</a:t>
            </a:r>
            <a:endParaRPr lang="en-US" altLang="en-US" sz="32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7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7652DF-1DF6-48F2-8D95-561E0E84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Spray </a:t>
            </a:r>
            <a:r>
              <a:rPr lang="hu-HU" dirty="0" err="1"/>
              <a:t>modifiers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4974F-AF6F-44F8-A7F4-024577520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3500" dirty="0"/>
              <a:t>Drift Retardants, Deposition &amp; Retention Aids</a:t>
            </a:r>
          </a:p>
          <a:p>
            <a:pPr lvl="1"/>
            <a:r>
              <a:rPr lang="en-US" altLang="en-US" sz="3000" dirty="0"/>
              <a:t>Wide range of chemistries &amp; performance </a:t>
            </a:r>
          </a:p>
          <a:p>
            <a:pPr lvl="3"/>
            <a:endParaRPr lang="en-US" altLang="en-US" sz="2400" dirty="0"/>
          </a:p>
          <a:p>
            <a:r>
              <a:rPr lang="en-US" altLang="en-US" sz="3500" dirty="0"/>
              <a:t>Spreaders</a:t>
            </a:r>
          </a:p>
          <a:p>
            <a:pPr lvl="1"/>
            <a:r>
              <a:rPr lang="en-US" altLang="en-US" sz="3100" dirty="0"/>
              <a:t> Low surfactant load </a:t>
            </a:r>
          </a:p>
          <a:p>
            <a:pPr lvl="1"/>
            <a:r>
              <a:rPr lang="en-US" altLang="en-US" sz="3100" dirty="0"/>
              <a:t>Super spreaders / siloxanes</a:t>
            </a:r>
          </a:p>
          <a:p>
            <a:pPr lvl="3"/>
            <a:endParaRPr lang="en-US" altLang="en-US" sz="2500" dirty="0"/>
          </a:p>
          <a:p>
            <a:r>
              <a:rPr lang="en-US" altLang="en-US" sz="3500" dirty="0"/>
              <a:t>Stickers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AE56DA-2463-457B-9371-F9502763E4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Elsodródást mérséklők, esőállóságot </a:t>
            </a:r>
            <a:r>
              <a:rPr lang="hu-HU" dirty="0" err="1"/>
              <a:t>javitók</a:t>
            </a:r>
            <a:endParaRPr lang="hu-HU" dirty="0"/>
          </a:p>
          <a:p>
            <a:endParaRPr lang="hu-HU" dirty="0"/>
          </a:p>
          <a:p>
            <a:r>
              <a:rPr lang="hu-HU" dirty="0"/>
              <a:t>Szétterülést fokozók (fedettség </a:t>
            </a:r>
            <a:r>
              <a:rPr lang="hu-HU" dirty="0" err="1"/>
              <a:t>javitók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Tapadásfokozók, ragasztók</a:t>
            </a:r>
          </a:p>
        </p:txBody>
      </p:sp>
    </p:spTree>
    <p:extLst>
      <p:ext uri="{BB962C8B-B14F-4D97-AF65-F5344CB8AC3E}">
        <p14:creationId xmlns:p14="http://schemas.microsoft.com/office/powerpoint/2010/main" val="156786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9E1C8-93FA-45CE-BCE5-49A3FA1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Elsodródást gátlók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8B7AE2-EE3D-411E-8914-1645969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Polyacrylamide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30% concentrates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Next generation / premix compatible / multifunctional</a:t>
            </a:r>
          </a:p>
          <a:p>
            <a:pPr marL="1257204" lvl="2" indent="-342900">
              <a:lnSpc>
                <a:spcPct val="85000"/>
              </a:lnSpc>
              <a:spcBef>
                <a:spcPct val="40000"/>
              </a:spcBef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Surfactant / Oil blends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Select surfactant structures</a:t>
            </a:r>
          </a:p>
          <a:p>
            <a:pPr marL="1714452" lvl="3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Organic polymers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Hydroxy Propyl Guar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Superior drift control &amp; droplet retention</a:t>
            </a: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9876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ED7A35-D36C-4677-8CC9-42C68AE6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Cseppspektrum permetezés  - </a:t>
            </a:r>
            <a:r>
              <a:rPr lang="hu-HU" dirty="0" err="1"/>
              <a:t>szorófej</a:t>
            </a:r>
            <a:r>
              <a:rPr lang="hu-HU" dirty="0"/>
              <a:t>/</a:t>
            </a:r>
            <a:r>
              <a:rPr lang="hu-HU" dirty="0" err="1"/>
              <a:t>fuvóka</a:t>
            </a:r>
            <a:endParaRPr lang="hu-H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686D13-B237-4E1E-8829-B8CBBBD64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73" y="2217107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2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438DA0C-F8FF-418A-AEC3-8B776FD9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5B2FB-1CCD-45BD-BF8A-33965463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Aktivátor</a:t>
            </a:r>
            <a:r>
              <a:rPr lang="hu-HU" dirty="0"/>
              <a:t> </a:t>
            </a:r>
            <a:r>
              <a:rPr lang="hu-HU" dirty="0" err="1"/>
              <a:t>adjuvants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A3A398-770D-4D1E-AC72-EC25A671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500" dirty="0">
                <a:solidFill>
                  <a:srgbClr val="FF0000"/>
                </a:solidFill>
              </a:rPr>
              <a:t>Surfactants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General Purpose NIS (older chemistry)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Specific Use (better chemistry, more active)</a:t>
            </a:r>
          </a:p>
          <a:p>
            <a:endParaRPr lang="en-US" altLang="en-US" sz="1900" dirty="0">
              <a:solidFill>
                <a:srgbClr val="FF0000"/>
              </a:solidFill>
            </a:endParaRPr>
          </a:p>
          <a:p>
            <a:r>
              <a:rPr lang="en-US" altLang="en-US" sz="3500" dirty="0"/>
              <a:t>Penetrants</a:t>
            </a:r>
          </a:p>
          <a:p>
            <a:pPr lvl="1"/>
            <a:r>
              <a:rPr lang="en-US" altLang="en-US" sz="3000" dirty="0"/>
              <a:t>Modified Seed Oils (MSO)</a:t>
            </a:r>
          </a:p>
          <a:p>
            <a:pPr lvl="1"/>
            <a:r>
              <a:rPr lang="en-US" altLang="en-US" sz="3000" dirty="0"/>
              <a:t>Crop Oil Concentrates (COC)</a:t>
            </a:r>
          </a:p>
          <a:p>
            <a:pPr lvl="1"/>
            <a:r>
              <a:rPr lang="en-US" altLang="en-US" sz="3000" dirty="0"/>
              <a:t>High Surfactant Oils (HSO)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452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 formuláció optimalizálása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tenzidek a legfontosabb adjuvánsok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esetenként polimerek még hozzáadunk: </a:t>
            </a:r>
            <a:br>
              <a:rPr lang="en-GB" sz="2800"/>
            </a:br>
            <a:r>
              <a:rPr lang="en-GB" sz="2800"/>
              <a:t>tapadásfokozó (sticker) és elsodrodás gátló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1887</Words>
  <Application>Microsoft Office PowerPoint</Application>
  <PresentationFormat>Widescreen</PresentationFormat>
  <Paragraphs>298</Paragraphs>
  <Slides>64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</vt:lpstr>
      <vt:lpstr>Wingdings</vt:lpstr>
      <vt:lpstr>Office-téma</vt:lpstr>
      <vt:lpstr>hatásfokozó adjuvánsok</vt:lpstr>
      <vt:lpstr>PowerPoint Presentation</vt:lpstr>
      <vt:lpstr>adjuvánsválasztás alapjai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töménység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kölcsönhatások a határfelületen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cseppképzés és adhézió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adjuváns példák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Kategoriák</vt:lpstr>
      <vt:lpstr>Utilility adjuvánsok</vt:lpstr>
      <vt:lpstr>Kompatibilitás fokozó</vt:lpstr>
      <vt:lpstr>Spray modifiers</vt:lpstr>
      <vt:lpstr>Elsodródást gátlók</vt:lpstr>
      <vt:lpstr>Cseppspektrum permetezés  - szorófej/fuvóka</vt:lpstr>
      <vt:lpstr>PowerPoint Presentation</vt:lpstr>
      <vt:lpstr>Aktivátor adjuvants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Liliána Bohus</cp:lastModifiedBy>
  <cp:revision>18</cp:revision>
  <dcterms:created xsi:type="dcterms:W3CDTF">2020-05-20T06:09:44Z</dcterms:created>
  <dcterms:modified xsi:type="dcterms:W3CDTF">2020-05-20T06:27:03Z</dcterms:modified>
</cp:coreProperties>
</file>